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61" autoAdjust="0"/>
  </p:normalViewPr>
  <p:slideViewPr>
    <p:cSldViewPr>
      <p:cViewPr varScale="1">
        <p:scale>
          <a:sx n="83" d="100"/>
          <a:sy n="83" d="100"/>
        </p:scale>
        <p:origin x="-1426"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B0739A-A034-429B-AE0B-2FDDD6E6CD38}" type="datetimeFigureOut">
              <a:rPr lang="en-US" smtClean="0"/>
              <a:t>3/13/2013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D17937-6315-44A1-A013-0E81A731FD5F}" type="slidenum">
              <a:rPr lang="en-US" smtClean="0"/>
              <a:t>‹#›</a:t>
            </a:fld>
            <a:endParaRPr lang="en-US"/>
          </a:p>
        </p:txBody>
      </p:sp>
    </p:spTree>
    <p:extLst>
      <p:ext uri="{BB962C8B-B14F-4D97-AF65-F5344CB8AC3E}">
        <p14:creationId xmlns:p14="http://schemas.microsoft.com/office/powerpoint/2010/main" val="2571450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6B56F4-B55F-41BF-8932-CE618CA0C03B}"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384474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B56F4-B55F-41BF-8932-CE618CA0C03B}"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1307160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B56F4-B55F-41BF-8932-CE618CA0C03B}"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823338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B56F4-B55F-41BF-8932-CE618CA0C03B}"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1318587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6B56F4-B55F-41BF-8932-CE618CA0C03B}"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3831196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6B56F4-B55F-41BF-8932-CE618CA0C03B}"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728396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6B56F4-B55F-41BF-8932-CE618CA0C03B}" type="datetimeFigureOut">
              <a:rPr lang="en-US" smtClean="0"/>
              <a:t>3/13/2013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3605477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6B56F4-B55F-41BF-8932-CE618CA0C03B}" type="datetimeFigureOut">
              <a:rPr lang="en-US" smtClean="0"/>
              <a:t>3/13/2013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1582248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6B56F4-B55F-41BF-8932-CE618CA0C03B}" type="datetimeFigureOut">
              <a:rPr lang="en-US" smtClean="0"/>
              <a:t>3/13/2013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104501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6B56F4-B55F-41BF-8932-CE618CA0C03B}"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4286778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6B56F4-B55F-41BF-8932-CE618CA0C03B}"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00C41-17EB-4285-AB25-47E44A188B48}" type="slidenum">
              <a:rPr lang="en-US" smtClean="0"/>
              <a:t>‹#›</a:t>
            </a:fld>
            <a:endParaRPr lang="en-US"/>
          </a:p>
        </p:txBody>
      </p:sp>
    </p:spTree>
    <p:extLst>
      <p:ext uri="{BB962C8B-B14F-4D97-AF65-F5344CB8AC3E}">
        <p14:creationId xmlns:p14="http://schemas.microsoft.com/office/powerpoint/2010/main" val="3037959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B56F4-B55F-41BF-8932-CE618CA0C03B}" type="datetimeFigureOut">
              <a:rPr lang="en-US" smtClean="0"/>
              <a:t>3/13/2013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500C41-17EB-4285-AB25-47E44A188B48}" type="slidenum">
              <a:rPr lang="en-US" smtClean="0"/>
              <a:t>‹#›</a:t>
            </a:fld>
            <a:endParaRPr lang="en-US"/>
          </a:p>
        </p:txBody>
      </p:sp>
    </p:spTree>
    <p:extLst>
      <p:ext uri="{BB962C8B-B14F-4D97-AF65-F5344CB8AC3E}">
        <p14:creationId xmlns:p14="http://schemas.microsoft.com/office/powerpoint/2010/main" val="526627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447800"/>
            <a:ext cx="6324600" cy="1146175"/>
          </a:xfrm>
        </p:spPr>
        <p:txBody>
          <a:bodyPr>
            <a:noAutofit/>
          </a:bodyPr>
          <a:lstStyle/>
          <a:p>
            <a:pPr marL="457200" lvl="0" indent="-457200" algn="l">
              <a:buFont typeface="Arial" pitchFamily="34" charset="0"/>
              <a:buChar char="•"/>
            </a:pPr>
            <a:r>
              <a:rPr lang="en-CA" sz="2000" dirty="0">
                <a:solidFill>
                  <a:schemeClr val="tx2"/>
                </a:solidFill>
              </a:rPr>
              <a:t>3 Christian states</a:t>
            </a:r>
            <a:r>
              <a:rPr lang="en-US" sz="2000" dirty="0">
                <a:solidFill>
                  <a:schemeClr val="tx2"/>
                </a:solidFill>
              </a:rPr>
              <a:t/>
            </a:r>
            <a:br>
              <a:rPr lang="en-US" sz="2000" dirty="0">
                <a:solidFill>
                  <a:schemeClr val="tx2"/>
                </a:solidFill>
              </a:rPr>
            </a:br>
            <a:r>
              <a:rPr lang="en-US" sz="2000" dirty="0" smtClean="0">
                <a:solidFill>
                  <a:schemeClr val="tx2"/>
                </a:solidFill>
              </a:rPr>
              <a:t>1.</a:t>
            </a:r>
            <a:r>
              <a:rPr lang="en-CA" sz="2000" dirty="0" smtClean="0">
                <a:solidFill>
                  <a:schemeClr val="tx2"/>
                </a:solidFill>
              </a:rPr>
              <a:t>Sacrament </a:t>
            </a:r>
            <a:r>
              <a:rPr lang="en-CA" sz="2000" dirty="0">
                <a:solidFill>
                  <a:schemeClr val="tx2"/>
                </a:solidFill>
              </a:rPr>
              <a:t>of marriage</a:t>
            </a:r>
            <a:r>
              <a:rPr lang="en-US" sz="2000" dirty="0">
                <a:solidFill>
                  <a:schemeClr val="tx2"/>
                </a:solidFill>
              </a:rPr>
              <a:t/>
            </a:r>
            <a:br>
              <a:rPr lang="en-US" sz="2000" dirty="0">
                <a:solidFill>
                  <a:schemeClr val="tx2"/>
                </a:solidFill>
              </a:rPr>
            </a:br>
            <a:r>
              <a:rPr lang="en-US" sz="2000" dirty="0" smtClean="0">
                <a:solidFill>
                  <a:schemeClr val="tx2"/>
                </a:solidFill>
              </a:rPr>
              <a:t>2.</a:t>
            </a:r>
            <a:r>
              <a:rPr lang="en-CA" sz="2000" dirty="0" smtClean="0">
                <a:solidFill>
                  <a:schemeClr val="tx2"/>
                </a:solidFill>
              </a:rPr>
              <a:t>The </a:t>
            </a:r>
            <a:r>
              <a:rPr lang="en-CA" sz="2000" dirty="0">
                <a:solidFill>
                  <a:schemeClr val="tx2"/>
                </a:solidFill>
              </a:rPr>
              <a:t>monastic state</a:t>
            </a:r>
            <a:r>
              <a:rPr lang="en-US" sz="2000" dirty="0">
                <a:solidFill>
                  <a:schemeClr val="tx2"/>
                </a:solidFill>
              </a:rPr>
              <a:t/>
            </a:r>
            <a:br>
              <a:rPr lang="en-US" sz="2000" dirty="0">
                <a:solidFill>
                  <a:schemeClr val="tx2"/>
                </a:solidFill>
              </a:rPr>
            </a:br>
            <a:r>
              <a:rPr lang="en-US" sz="2000" dirty="0" smtClean="0">
                <a:solidFill>
                  <a:schemeClr val="tx2"/>
                </a:solidFill>
              </a:rPr>
              <a:t>3.</a:t>
            </a:r>
            <a:r>
              <a:rPr lang="en-CA" sz="2000" dirty="0" smtClean="0">
                <a:solidFill>
                  <a:schemeClr val="tx2"/>
                </a:solidFill>
              </a:rPr>
              <a:t>Voluntary </a:t>
            </a:r>
            <a:r>
              <a:rPr lang="en-CA" sz="2000" dirty="0">
                <a:solidFill>
                  <a:schemeClr val="tx2"/>
                </a:solidFill>
              </a:rPr>
              <a:t>celibacy</a:t>
            </a:r>
            <a:r>
              <a:rPr lang="en-US" sz="3200" dirty="0">
                <a:solidFill>
                  <a:schemeClr val="tx2"/>
                </a:solidFill>
              </a:rPr>
              <a:t/>
            </a:r>
            <a:br>
              <a:rPr lang="en-US" sz="3200" dirty="0">
                <a:solidFill>
                  <a:schemeClr val="tx2"/>
                </a:solidFill>
              </a:rPr>
            </a:br>
            <a:endParaRPr lang="en-US" sz="3200" dirty="0">
              <a:solidFill>
                <a:schemeClr val="tx2"/>
              </a:solidFill>
            </a:endParaRPr>
          </a:p>
        </p:txBody>
      </p:sp>
      <p:sp>
        <p:nvSpPr>
          <p:cNvPr id="3" name="Subtitle 2"/>
          <p:cNvSpPr>
            <a:spLocks noGrp="1"/>
          </p:cNvSpPr>
          <p:nvPr>
            <p:ph type="subTitle" idx="1"/>
          </p:nvPr>
        </p:nvSpPr>
        <p:spPr>
          <a:xfrm>
            <a:off x="609600" y="2438400"/>
            <a:ext cx="8001000" cy="1752600"/>
          </a:xfrm>
        </p:spPr>
        <p:txBody>
          <a:bodyPr/>
          <a:lstStyle/>
          <a:p>
            <a:pPr marL="457200" lvl="0" indent="-457200" algn="l">
              <a:buFont typeface="Arial" pitchFamily="34" charset="0"/>
              <a:buChar char="•"/>
            </a:pPr>
            <a:r>
              <a:rPr lang="en-CA" sz="2000" dirty="0" err="1">
                <a:solidFill>
                  <a:schemeClr val="tx2"/>
                </a:solidFill>
              </a:rPr>
              <a:t>Suchon</a:t>
            </a:r>
            <a:r>
              <a:rPr lang="en-CA" sz="2000" dirty="0">
                <a:solidFill>
                  <a:schemeClr val="tx2"/>
                </a:solidFill>
              </a:rPr>
              <a:t> is advocating for the 3</a:t>
            </a:r>
            <a:r>
              <a:rPr lang="en-CA" sz="2000" baseline="30000" dirty="0">
                <a:solidFill>
                  <a:schemeClr val="tx2"/>
                </a:solidFill>
              </a:rPr>
              <a:t>rd</a:t>
            </a:r>
            <a:r>
              <a:rPr lang="en-CA" sz="2000" dirty="0">
                <a:solidFill>
                  <a:schemeClr val="tx2"/>
                </a:solidFill>
              </a:rPr>
              <a:t> state, voluntary celibacy which she refers to as Neutrality.</a:t>
            </a:r>
            <a:endParaRPr lang="en-US" sz="2000" dirty="0">
              <a:solidFill>
                <a:schemeClr val="tx2"/>
              </a:solidFill>
            </a:endParaRPr>
          </a:p>
          <a:p>
            <a:endParaRPr lang="en-US" dirty="0">
              <a:solidFill>
                <a:schemeClr val="tx2"/>
              </a:solidFill>
            </a:endParaRPr>
          </a:p>
        </p:txBody>
      </p:sp>
      <p:sp>
        <p:nvSpPr>
          <p:cNvPr id="4" name="TextBox 3"/>
          <p:cNvSpPr txBox="1"/>
          <p:nvPr/>
        </p:nvSpPr>
        <p:spPr>
          <a:xfrm>
            <a:off x="718995" y="457200"/>
            <a:ext cx="7543800" cy="646331"/>
          </a:xfrm>
          <a:prstGeom prst="rect">
            <a:avLst/>
          </a:prstGeom>
          <a:noFill/>
        </p:spPr>
        <p:txBody>
          <a:bodyPr wrap="square" rtlCol="0">
            <a:spAutoFit/>
          </a:bodyPr>
          <a:lstStyle/>
          <a:p>
            <a:pPr algn="ctr"/>
            <a:r>
              <a:rPr lang="en-US" sz="3600" dirty="0" smtClean="0"/>
              <a:t>On the Celibate Life Freely Chosen</a:t>
            </a:r>
            <a:endParaRPr lang="en-US" sz="3600" dirty="0"/>
          </a:p>
        </p:txBody>
      </p:sp>
      <p:sp>
        <p:nvSpPr>
          <p:cNvPr id="6" name="TextBox 5"/>
          <p:cNvSpPr txBox="1"/>
          <p:nvPr/>
        </p:nvSpPr>
        <p:spPr>
          <a:xfrm>
            <a:off x="609599" y="3250194"/>
            <a:ext cx="7688655" cy="1600438"/>
          </a:xfrm>
          <a:prstGeom prst="rect">
            <a:avLst/>
          </a:prstGeom>
          <a:noFill/>
        </p:spPr>
        <p:txBody>
          <a:bodyPr wrap="square" rtlCol="0">
            <a:spAutoFit/>
          </a:bodyPr>
          <a:lstStyle/>
          <a:p>
            <a:pPr marL="285750" lvl="0" indent="-285750">
              <a:buFont typeface="Arial" pitchFamily="34" charset="0"/>
              <a:buChar char="•"/>
            </a:pPr>
            <a:r>
              <a:rPr lang="en-CA" sz="2000" dirty="0" smtClean="0">
                <a:solidFill>
                  <a:schemeClr val="tx2"/>
                </a:solidFill>
              </a:rPr>
              <a:t> </a:t>
            </a:r>
            <a:r>
              <a:rPr lang="en-CA" sz="2000" dirty="0" err="1" smtClean="0">
                <a:solidFill>
                  <a:schemeClr val="tx2"/>
                </a:solidFill>
              </a:rPr>
              <a:t>Suchons</a:t>
            </a:r>
            <a:r>
              <a:rPr lang="en-CA" sz="2000" dirty="0" smtClean="0">
                <a:solidFill>
                  <a:schemeClr val="tx2"/>
                </a:solidFill>
              </a:rPr>
              <a:t> </a:t>
            </a:r>
            <a:r>
              <a:rPr lang="en-CA" sz="2000" dirty="0">
                <a:solidFill>
                  <a:schemeClr val="tx2"/>
                </a:solidFill>
              </a:rPr>
              <a:t>definition of celibacy</a:t>
            </a:r>
            <a:endParaRPr lang="en-US" sz="2000" dirty="0">
              <a:solidFill>
                <a:schemeClr val="tx2"/>
              </a:solidFill>
            </a:endParaRPr>
          </a:p>
          <a:p>
            <a:r>
              <a:rPr lang="en-CA" sz="2000" dirty="0" smtClean="0">
                <a:solidFill>
                  <a:schemeClr val="tx2"/>
                </a:solidFill>
              </a:rPr>
              <a:t>     “</a:t>
            </a:r>
            <a:r>
              <a:rPr lang="en-CA" sz="2000" dirty="0">
                <a:solidFill>
                  <a:schemeClr val="tx2"/>
                </a:solidFill>
              </a:rPr>
              <a:t>It is a condition without commitments, and it contains all other </a:t>
            </a:r>
            <a:r>
              <a:rPr lang="en-CA" sz="2000" dirty="0" smtClean="0">
                <a:solidFill>
                  <a:schemeClr val="tx2"/>
                </a:solidFill>
              </a:rPr>
              <a:t>                                           states </a:t>
            </a:r>
            <a:r>
              <a:rPr lang="en-CA" sz="2000" dirty="0">
                <a:solidFill>
                  <a:schemeClr val="tx2"/>
                </a:solidFill>
              </a:rPr>
              <a:t>potentially without actually putting them into practice</a:t>
            </a:r>
            <a:r>
              <a:rPr lang="en-CA" sz="2000" dirty="0" smtClean="0">
                <a:solidFill>
                  <a:schemeClr val="tx2"/>
                </a:solidFill>
              </a:rPr>
              <a:t>”  </a:t>
            </a:r>
          </a:p>
          <a:p>
            <a:r>
              <a:rPr lang="en-CA" sz="2000" dirty="0" smtClean="0">
                <a:solidFill>
                  <a:schemeClr val="tx2"/>
                </a:solidFill>
              </a:rPr>
              <a:t> </a:t>
            </a:r>
            <a:r>
              <a:rPr lang="en-CA" sz="2000" dirty="0">
                <a:solidFill>
                  <a:schemeClr val="tx2"/>
                </a:solidFill>
              </a:rPr>
              <a:t>p.242</a:t>
            </a:r>
            <a:endParaRPr lang="en-US" sz="2000" dirty="0">
              <a:solidFill>
                <a:schemeClr val="tx2"/>
              </a:solidFill>
            </a:endParaRPr>
          </a:p>
          <a:p>
            <a:r>
              <a:rPr lang="en-US" dirty="0" smtClean="0"/>
              <a:t>   </a:t>
            </a:r>
            <a:endParaRPr lang="en-US" dirty="0"/>
          </a:p>
        </p:txBody>
      </p:sp>
      <p:sp>
        <p:nvSpPr>
          <p:cNvPr id="8" name="TextBox 7"/>
          <p:cNvSpPr txBox="1"/>
          <p:nvPr/>
        </p:nvSpPr>
        <p:spPr>
          <a:xfrm>
            <a:off x="685800" y="4572000"/>
            <a:ext cx="7856145" cy="2215991"/>
          </a:xfrm>
          <a:prstGeom prst="rect">
            <a:avLst/>
          </a:prstGeom>
          <a:noFill/>
        </p:spPr>
        <p:txBody>
          <a:bodyPr wrap="square" rtlCol="0">
            <a:spAutoFit/>
          </a:bodyPr>
          <a:lstStyle/>
          <a:p>
            <a:pPr marL="285750" indent="-285750">
              <a:buFont typeface="Arial" pitchFamily="34" charset="0"/>
              <a:buChar char="•"/>
            </a:pPr>
            <a:r>
              <a:rPr lang="en-CA" sz="2000" dirty="0" smtClean="0">
                <a:solidFill>
                  <a:schemeClr val="tx2"/>
                </a:solidFill>
              </a:rPr>
              <a:t>“</a:t>
            </a:r>
            <a:r>
              <a:rPr lang="en-CA" sz="2000" dirty="0">
                <a:solidFill>
                  <a:schemeClr val="tx2"/>
                </a:solidFill>
              </a:rPr>
              <a:t>That is why Neutralists are always ready to perform the humble and honorable practices of Christian life in hospitals, prisons, and other places where misery serves to stimulate charity” p.256</a:t>
            </a:r>
            <a:endParaRPr lang="en-US" sz="2000" dirty="0">
              <a:solidFill>
                <a:schemeClr val="tx2"/>
              </a:solidFill>
            </a:endParaRPr>
          </a:p>
          <a:p>
            <a:r>
              <a:rPr lang="en-CA" sz="2000" dirty="0">
                <a:solidFill>
                  <a:schemeClr val="tx2"/>
                </a:solidFill>
              </a:rPr>
              <a:t>	</a:t>
            </a:r>
            <a:r>
              <a:rPr lang="en-CA" sz="2000" dirty="0">
                <a:solidFill>
                  <a:schemeClr val="tx2"/>
                </a:solidFill>
                <a:sym typeface="Wingdings"/>
              </a:rPr>
              <a:t></a:t>
            </a:r>
            <a:r>
              <a:rPr lang="en-CA" sz="2000" dirty="0">
                <a:solidFill>
                  <a:schemeClr val="tx2"/>
                </a:solidFill>
              </a:rPr>
              <a:t>no commitments = can do good service for the public (army, </a:t>
            </a:r>
            <a:r>
              <a:rPr lang="en-CA" sz="2000" dirty="0" smtClean="0">
                <a:solidFill>
                  <a:schemeClr val="tx2"/>
                </a:solidFill>
              </a:rPr>
              <a:t>	     hospitals, tutors</a:t>
            </a:r>
            <a:r>
              <a:rPr lang="en-CA" sz="2000" dirty="0">
                <a:solidFill>
                  <a:schemeClr val="tx2"/>
                </a:solidFill>
              </a:rPr>
              <a:t>)</a:t>
            </a:r>
            <a:endParaRPr lang="en-US" sz="2000" dirty="0">
              <a:solidFill>
                <a:schemeClr val="tx2"/>
              </a:solidFill>
            </a:endParaRPr>
          </a:p>
          <a:p>
            <a:r>
              <a:rPr lang="en-CA" sz="2000" dirty="0" smtClean="0">
                <a:solidFill>
                  <a:schemeClr val="tx2"/>
                </a:solidFill>
                <a:sym typeface="Wingdings"/>
              </a:rPr>
              <a:t>	</a:t>
            </a:r>
            <a:r>
              <a:rPr lang="en-CA" sz="2000" dirty="0">
                <a:solidFill>
                  <a:schemeClr val="tx2"/>
                </a:solidFill>
              </a:rPr>
              <a:t>”the free condition is exceedingly useful to the world</a:t>
            </a:r>
            <a:endParaRPr lang="en-US" sz="2000" dirty="0">
              <a:solidFill>
                <a:schemeClr val="tx2"/>
              </a:solidFill>
            </a:endParaRPr>
          </a:p>
          <a:p>
            <a:pPr marL="285750" indent="-285750">
              <a:buFont typeface="Arial" pitchFamily="34" charset="0"/>
              <a:buChar char="•"/>
            </a:pPr>
            <a:endParaRPr lang="en-US" dirty="0"/>
          </a:p>
        </p:txBody>
      </p:sp>
    </p:spTree>
    <p:extLst>
      <p:ext uri="{BB962C8B-B14F-4D97-AF65-F5344CB8AC3E}">
        <p14:creationId xmlns:p14="http://schemas.microsoft.com/office/powerpoint/2010/main" val="1856324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On the Celibate Life Freely Chosen</a:t>
            </a:r>
            <a:r>
              <a:rPr lang="en-US" sz="2400" dirty="0" smtClean="0"/>
              <a:t/>
            </a:r>
            <a:br>
              <a:rPr lang="en-US" sz="2400" dirty="0" smtClean="0"/>
            </a:br>
            <a:endParaRPr lang="en-US" sz="2400" dirty="0"/>
          </a:p>
        </p:txBody>
      </p:sp>
      <p:sp>
        <p:nvSpPr>
          <p:cNvPr id="3" name="Content Placeholder 2"/>
          <p:cNvSpPr>
            <a:spLocks noGrp="1"/>
          </p:cNvSpPr>
          <p:nvPr>
            <p:ph idx="1"/>
          </p:nvPr>
        </p:nvSpPr>
        <p:spPr/>
        <p:txBody>
          <a:bodyPr>
            <a:normAutofit/>
          </a:bodyPr>
          <a:lstStyle/>
          <a:p>
            <a:r>
              <a:rPr lang="en-US" sz="2000" dirty="0" smtClean="0">
                <a:solidFill>
                  <a:schemeClr val="tx2"/>
                </a:solidFill>
              </a:rPr>
              <a:t>Conditions Needed to Live the Neutralist Life Successfully </a:t>
            </a:r>
            <a:endParaRPr lang="en-US" sz="2000" dirty="0" smtClean="0">
              <a:solidFill>
                <a:schemeClr val="tx2"/>
              </a:solidFill>
            </a:endParaRPr>
          </a:p>
          <a:p>
            <a:pPr marL="0" indent="0">
              <a:buNone/>
            </a:pPr>
            <a:r>
              <a:rPr lang="en-US" sz="2000" dirty="0">
                <a:solidFill>
                  <a:schemeClr val="tx2"/>
                </a:solidFill>
              </a:rPr>
              <a:t> </a:t>
            </a:r>
            <a:r>
              <a:rPr lang="en-US" sz="2000" dirty="0" smtClean="0">
                <a:solidFill>
                  <a:schemeClr val="tx2"/>
                </a:solidFill>
              </a:rPr>
              <a:t>      -Embracing modesty to avoid attracting the attention of the opposite sex.</a:t>
            </a:r>
          </a:p>
          <a:p>
            <a:pPr marL="0" indent="0">
              <a:buNone/>
            </a:pPr>
            <a:r>
              <a:rPr lang="en-US" sz="2000" dirty="0" smtClean="0">
                <a:solidFill>
                  <a:schemeClr val="tx2"/>
                </a:solidFill>
              </a:rPr>
              <a:t>       -A love of reading and study</a:t>
            </a:r>
          </a:p>
          <a:p>
            <a:pPr marL="0" indent="0">
              <a:buNone/>
            </a:pPr>
            <a:r>
              <a:rPr lang="en-US" sz="2000" dirty="0" smtClean="0">
                <a:solidFill>
                  <a:schemeClr val="tx2"/>
                </a:solidFill>
              </a:rPr>
              <a:t>       -Involved in charity work</a:t>
            </a:r>
          </a:p>
          <a:p>
            <a:pPr marL="0" indent="0">
              <a:buNone/>
            </a:pPr>
            <a:r>
              <a:rPr lang="en-US" sz="2000" dirty="0" smtClean="0">
                <a:solidFill>
                  <a:schemeClr val="tx2"/>
                </a:solidFill>
              </a:rPr>
              <a:t>       -Establishing close friendships</a:t>
            </a:r>
          </a:p>
          <a:p>
            <a:r>
              <a:rPr lang="en-US" sz="2000" dirty="0" smtClean="0">
                <a:solidFill>
                  <a:schemeClr val="tx2"/>
                </a:solidFill>
              </a:rPr>
              <a:t>3 states of celibacy</a:t>
            </a:r>
          </a:p>
          <a:p>
            <a:pPr lvl="1"/>
            <a:r>
              <a:rPr lang="en-US" sz="2000" dirty="0">
                <a:solidFill>
                  <a:schemeClr val="tx2"/>
                </a:solidFill>
              </a:rPr>
              <a:t>Those who are their own mistresses, essentially the life </a:t>
            </a:r>
            <a:r>
              <a:rPr lang="en-US" sz="2000" dirty="0" smtClean="0">
                <a:solidFill>
                  <a:schemeClr val="tx2"/>
                </a:solidFill>
              </a:rPr>
              <a:t>lived </a:t>
            </a:r>
            <a:r>
              <a:rPr lang="en-US" sz="2000" dirty="0">
                <a:solidFill>
                  <a:schemeClr val="tx2"/>
                </a:solidFill>
              </a:rPr>
              <a:t>by </a:t>
            </a:r>
            <a:r>
              <a:rPr lang="en-US" sz="2000" dirty="0" err="1">
                <a:solidFill>
                  <a:schemeClr val="tx2"/>
                </a:solidFill>
              </a:rPr>
              <a:t>Suchon</a:t>
            </a:r>
            <a:r>
              <a:rPr lang="en-US" sz="2000" dirty="0">
                <a:solidFill>
                  <a:schemeClr val="tx2"/>
                </a:solidFill>
              </a:rPr>
              <a:t>.</a:t>
            </a:r>
          </a:p>
          <a:p>
            <a:pPr lvl="1"/>
            <a:r>
              <a:rPr lang="en-US" sz="2000" dirty="0">
                <a:solidFill>
                  <a:schemeClr val="tx2"/>
                </a:solidFill>
              </a:rPr>
              <a:t>Those who live under the authority of their fathers yet have the same aspirations as those who are their own mistresses.</a:t>
            </a:r>
          </a:p>
          <a:p>
            <a:pPr lvl="1"/>
            <a:r>
              <a:rPr lang="en-US" sz="2000" dirty="0">
                <a:solidFill>
                  <a:schemeClr val="tx2"/>
                </a:solidFill>
              </a:rPr>
              <a:t>Those who live as servants under the authority of another yet have the same will and goals as those in the first two states.</a:t>
            </a:r>
          </a:p>
          <a:p>
            <a:endParaRPr lang="en-US" sz="2000" dirty="0">
              <a:solidFill>
                <a:schemeClr val="tx2"/>
              </a:solidFill>
            </a:endParaRPr>
          </a:p>
        </p:txBody>
      </p:sp>
    </p:spTree>
    <p:extLst>
      <p:ext uri="{BB962C8B-B14F-4D97-AF65-F5344CB8AC3E}">
        <p14:creationId xmlns:p14="http://schemas.microsoft.com/office/powerpoint/2010/main" val="3946797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Quotes</a:t>
            </a:r>
            <a:endParaRPr lang="en-US" dirty="0"/>
          </a:p>
        </p:txBody>
      </p:sp>
      <p:sp>
        <p:nvSpPr>
          <p:cNvPr id="3" name="Content Placeholder 2"/>
          <p:cNvSpPr>
            <a:spLocks noGrp="1"/>
          </p:cNvSpPr>
          <p:nvPr>
            <p:ph idx="1"/>
          </p:nvPr>
        </p:nvSpPr>
        <p:spPr/>
        <p:txBody>
          <a:bodyPr>
            <a:normAutofit/>
          </a:bodyPr>
          <a:lstStyle/>
          <a:p>
            <a:r>
              <a:rPr lang="en-CA" sz="2000" dirty="0" smtClean="0">
                <a:solidFill>
                  <a:schemeClr val="tx2"/>
                </a:solidFill>
              </a:rPr>
              <a:t>“</a:t>
            </a:r>
            <a:r>
              <a:rPr lang="en-CA" sz="2000" dirty="0">
                <a:solidFill>
                  <a:schemeClr val="tx2"/>
                </a:solidFill>
              </a:rPr>
              <a:t>Although I have defined celibacy as a state without commitments, it is nonetheless an act of will, chosen by preference over other conditions” p.243</a:t>
            </a:r>
            <a:endParaRPr lang="en-US" sz="2000" dirty="0">
              <a:solidFill>
                <a:schemeClr val="tx2"/>
              </a:solidFill>
            </a:endParaRPr>
          </a:p>
          <a:p>
            <a:r>
              <a:rPr lang="en-CA" sz="2000" dirty="0">
                <a:solidFill>
                  <a:schemeClr val="tx2"/>
                </a:solidFill>
              </a:rPr>
              <a:t>“Celibacy is an excellent condition that deserves to be loved because it is holy, not because it is free. Its detachment should excite our desires, not its gentleness and ease. We must seek it for its innocence, tranquility and separateness, not because it exempts us from considerable sorrow and </a:t>
            </a:r>
            <a:r>
              <a:rPr lang="en-CA" sz="2000" dirty="0" smtClean="0">
                <a:solidFill>
                  <a:schemeClr val="tx2"/>
                </a:solidFill>
              </a:rPr>
              <a:t>grief</a:t>
            </a:r>
            <a:r>
              <a:rPr lang="en-CA" sz="2000" dirty="0">
                <a:solidFill>
                  <a:schemeClr val="tx2"/>
                </a:solidFill>
              </a:rPr>
              <a:t>. In a word it is a vocation that merits our respect and love” p.248</a:t>
            </a:r>
            <a:endParaRPr lang="en-US" sz="2000" dirty="0">
              <a:solidFill>
                <a:schemeClr val="tx2"/>
              </a:solidFill>
            </a:endParaRPr>
          </a:p>
          <a:p>
            <a:r>
              <a:rPr lang="en-US" sz="2000" dirty="0" smtClean="0">
                <a:solidFill>
                  <a:schemeClr val="tx2"/>
                </a:solidFill>
              </a:rPr>
              <a:t>“The most dangerous occasions for sullying the soul’s purity and the body’s integrity are intense, private conversations with persons of the opposite sex; a languid and pleasure-filled life; and excessive </a:t>
            </a:r>
            <a:r>
              <a:rPr lang="en-US" sz="2000" dirty="0" err="1" smtClean="0">
                <a:solidFill>
                  <a:schemeClr val="tx2"/>
                </a:solidFill>
              </a:rPr>
              <a:t>freedon</a:t>
            </a:r>
            <a:r>
              <a:rPr lang="en-US" sz="2000" dirty="0" smtClean="0">
                <a:solidFill>
                  <a:schemeClr val="tx2"/>
                </a:solidFill>
              </a:rPr>
              <a:t> of the senses.” p. 260</a:t>
            </a:r>
            <a:endParaRPr lang="en-US" sz="2000" dirty="0">
              <a:solidFill>
                <a:schemeClr val="tx2"/>
              </a:solidFill>
            </a:endParaRPr>
          </a:p>
        </p:txBody>
      </p:sp>
    </p:spTree>
    <p:extLst>
      <p:ext uri="{BB962C8B-B14F-4D97-AF65-F5344CB8AC3E}">
        <p14:creationId xmlns:p14="http://schemas.microsoft.com/office/powerpoint/2010/main" val="392161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a:xfrm>
            <a:off x="457200" y="1219200"/>
            <a:ext cx="8229600" cy="4876800"/>
          </a:xfrm>
        </p:spPr>
        <p:txBody>
          <a:bodyPr>
            <a:normAutofit fontScale="25000" lnSpcReduction="20000"/>
          </a:bodyPr>
          <a:lstStyle/>
          <a:p>
            <a:pPr marL="0" lvl="0" indent="0">
              <a:buNone/>
            </a:pPr>
            <a:r>
              <a:rPr lang="en-CA" sz="7200" dirty="0" smtClean="0">
                <a:solidFill>
                  <a:schemeClr val="tx2"/>
                </a:solidFill>
              </a:rPr>
              <a:t>1. </a:t>
            </a:r>
            <a:r>
              <a:rPr lang="en-CA" sz="7200" dirty="0" err="1" smtClean="0">
                <a:solidFill>
                  <a:schemeClr val="tx2"/>
                </a:solidFill>
              </a:rPr>
              <a:t>Suchon</a:t>
            </a:r>
            <a:r>
              <a:rPr lang="en-CA" sz="7200" dirty="0" smtClean="0">
                <a:solidFill>
                  <a:schemeClr val="tx2"/>
                </a:solidFill>
              </a:rPr>
              <a:t> </a:t>
            </a:r>
            <a:r>
              <a:rPr lang="en-CA" sz="7200" dirty="0">
                <a:solidFill>
                  <a:schemeClr val="tx2"/>
                </a:solidFill>
              </a:rPr>
              <a:t>says that widows should be part of this category of Neutralism as well. </a:t>
            </a:r>
            <a:r>
              <a:rPr lang="en-CA" sz="7200" dirty="0" err="1">
                <a:solidFill>
                  <a:schemeClr val="tx2"/>
                </a:solidFill>
              </a:rPr>
              <a:t>Suchon</a:t>
            </a:r>
            <a:r>
              <a:rPr lang="en-CA" sz="7200" dirty="0">
                <a:solidFill>
                  <a:schemeClr val="tx2"/>
                </a:solidFill>
              </a:rPr>
              <a:t> and </a:t>
            </a:r>
            <a:r>
              <a:rPr lang="en-CA" sz="7200" dirty="0" err="1">
                <a:solidFill>
                  <a:schemeClr val="tx2"/>
                </a:solidFill>
              </a:rPr>
              <a:t>Vives</a:t>
            </a:r>
            <a:r>
              <a:rPr lang="en-CA" sz="7200" dirty="0">
                <a:solidFill>
                  <a:schemeClr val="tx2"/>
                </a:solidFill>
              </a:rPr>
              <a:t> in this sense both agree that widows should be celibate, what are some other similarities about widows </a:t>
            </a:r>
            <a:r>
              <a:rPr lang="en-CA" sz="7200" dirty="0" err="1">
                <a:solidFill>
                  <a:schemeClr val="tx2"/>
                </a:solidFill>
              </a:rPr>
              <a:t>Vives</a:t>
            </a:r>
            <a:r>
              <a:rPr lang="en-CA" sz="7200" dirty="0">
                <a:solidFill>
                  <a:schemeClr val="tx2"/>
                </a:solidFill>
              </a:rPr>
              <a:t> and </a:t>
            </a:r>
            <a:r>
              <a:rPr lang="en-CA" sz="7200" dirty="0" err="1">
                <a:solidFill>
                  <a:schemeClr val="tx2"/>
                </a:solidFill>
              </a:rPr>
              <a:t>Suchon</a:t>
            </a:r>
            <a:r>
              <a:rPr lang="en-CA" sz="7200" dirty="0">
                <a:solidFill>
                  <a:schemeClr val="tx2"/>
                </a:solidFill>
              </a:rPr>
              <a:t> share, and what are the differences</a:t>
            </a:r>
            <a:r>
              <a:rPr lang="en-CA" sz="7200" dirty="0" smtClean="0">
                <a:solidFill>
                  <a:schemeClr val="tx2"/>
                </a:solidFill>
              </a:rPr>
              <a:t>? What are some other similarities and differences </a:t>
            </a:r>
            <a:r>
              <a:rPr lang="en-CA" sz="7200" dirty="0" err="1" smtClean="0">
                <a:solidFill>
                  <a:schemeClr val="tx2"/>
                </a:solidFill>
              </a:rPr>
              <a:t>Suchon</a:t>
            </a:r>
            <a:r>
              <a:rPr lang="en-CA" sz="7200" dirty="0" smtClean="0">
                <a:solidFill>
                  <a:schemeClr val="tx2"/>
                </a:solidFill>
              </a:rPr>
              <a:t> and </a:t>
            </a:r>
            <a:r>
              <a:rPr lang="en-CA" sz="7200" dirty="0" err="1" smtClean="0">
                <a:solidFill>
                  <a:schemeClr val="tx2"/>
                </a:solidFill>
              </a:rPr>
              <a:t>Vives</a:t>
            </a:r>
            <a:r>
              <a:rPr lang="en-CA" sz="7200" dirty="0" smtClean="0">
                <a:solidFill>
                  <a:schemeClr val="tx2"/>
                </a:solidFill>
              </a:rPr>
              <a:t> have when referring to this chapter?</a:t>
            </a:r>
            <a:endParaRPr lang="en-US" sz="7200" dirty="0">
              <a:solidFill>
                <a:schemeClr val="tx2"/>
              </a:solidFill>
            </a:endParaRPr>
          </a:p>
          <a:p>
            <a:pPr marL="0" indent="0">
              <a:buNone/>
            </a:pPr>
            <a:r>
              <a:rPr lang="en-CA" sz="7200" dirty="0">
                <a:solidFill>
                  <a:schemeClr val="tx2"/>
                </a:solidFill>
              </a:rPr>
              <a:t> </a:t>
            </a:r>
            <a:r>
              <a:rPr lang="en-CA" sz="7200" dirty="0" smtClean="0">
                <a:solidFill>
                  <a:schemeClr val="tx2"/>
                </a:solidFill>
              </a:rPr>
              <a:t>“</a:t>
            </a:r>
            <a:r>
              <a:rPr lang="en-CA" sz="7200" dirty="0">
                <a:solidFill>
                  <a:schemeClr val="tx2"/>
                </a:solidFill>
              </a:rPr>
              <a:t>Take into consideration this quote on page 251.</a:t>
            </a:r>
            <a:endParaRPr lang="en-US" sz="7200" dirty="0">
              <a:solidFill>
                <a:schemeClr val="tx2"/>
              </a:solidFill>
            </a:endParaRPr>
          </a:p>
          <a:p>
            <a:pPr marL="0" indent="0">
              <a:buNone/>
            </a:pPr>
            <a:r>
              <a:rPr lang="en-CA" sz="7200" dirty="0" smtClean="0">
                <a:solidFill>
                  <a:schemeClr val="tx2"/>
                </a:solidFill>
              </a:rPr>
              <a:t> “</a:t>
            </a:r>
            <a:r>
              <a:rPr lang="en-CA" sz="7200" dirty="0">
                <a:solidFill>
                  <a:schemeClr val="tx2"/>
                </a:solidFill>
              </a:rPr>
              <a:t>we should include in this category those who are freed from the marital bond by the death of a </a:t>
            </a:r>
            <a:r>
              <a:rPr lang="en-CA" sz="7200" dirty="0" smtClean="0">
                <a:solidFill>
                  <a:schemeClr val="tx2"/>
                </a:solidFill>
              </a:rPr>
              <a:t>     spouse </a:t>
            </a:r>
            <a:r>
              <a:rPr lang="en-CA" sz="7200" dirty="0">
                <a:solidFill>
                  <a:schemeClr val="tx2"/>
                </a:solidFill>
              </a:rPr>
              <a:t>or by other circumstances and who take advantage of this freedom and spend their remaining days without making any new commitments. In this way, they become an </a:t>
            </a:r>
            <a:r>
              <a:rPr lang="en-CA" sz="7200" dirty="0" err="1">
                <a:solidFill>
                  <a:schemeClr val="tx2"/>
                </a:solidFill>
              </a:rPr>
              <a:t>illustiour</a:t>
            </a:r>
            <a:r>
              <a:rPr lang="en-CA" sz="7200" dirty="0">
                <a:solidFill>
                  <a:schemeClr val="tx2"/>
                </a:solidFill>
              </a:rPr>
              <a:t> part of the desirable state of celibacy, which, as a universal sanctuary, receives equally those who embrace it in their declining years and those who commit their best years to the state.”</a:t>
            </a:r>
            <a:endParaRPr lang="en-US" sz="7200" dirty="0">
              <a:solidFill>
                <a:schemeClr val="tx2"/>
              </a:solidFill>
            </a:endParaRPr>
          </a:p>
          <a:p>
            <a:pPr marL="0" lvl="0" indent="0">
              <a:buNone/>
            </a:pPr>
            <a:endParaRPr lang="en-CA" sz="7200" dirty="0">
              <a:solidFill>
                <a:schemeClr val="tx2"/>
              </a:solidFill>
            </a:endParaRPr>
          </a:p>
          <a:p>
            <a:pPr marL="0" lvl="0" indent="0">
              <a:buNone/>
            </a:pPr>
            <a:r>
              <a:rPr lang="en-CA" sz="7200" dirty="0" smtClean="0">
                <a:solidFill>
                  <a:schemeClr val="tx2"/>
                </a:solidFill>
              </a:rPr>
              <a:t>2. </a:t>
            </a:r>
            <a:r>
              <a:rPr lang="en-CA" sz="7200" dirty="0" err="1" smtClean="0">
                <a:solidFill>
                  <a:schemeClr val="tx2"/>
                </a:solidFill>
              </a:rPr>
              <a:t>Suchon</a:t>
            </a:r>
            <a:r>
              <a:rPr lang="en-CA" sz="7200" dirty="0" smtClean="0">
                <a:solidFill>
                  <a:schemeClr val="tx2"/>
                </a:solidFill>
              </a:rPr>
              <a:t> </a:t>
            </a:r>
            <a:r>
              <a:rPr lang="en-CA" sz="7200" dirty="0">
                <a:solidFill>
                  <a:schemeClr val="tx2"/>
                </a:solidFill>
              </a:rPr>
              <a:t>shares her extreme love for books on pages 267-272, although, she doesn’t seem to mind that almost all of the books are written by men. Do you think she wanted to see more women become educated and start writing and publishing books like she did, or was she satisfied with them simply reading and studying books written by men?</a:t>
            </a:r>
            <a:endParaRPr lang="en-US" sz="7200" dirty="0">
              <a:solidFill>
                <a:schemeClr val="tx2"/>
              </a:solidFill>
            </a:endParaRPr>
          </a:p>
          <a:p>
            <a:pPr marL="0" indent="0">
              <a:buNone/>
            </a:pPr>
            <a:r>
              <a:rPr lang="en-CA" sz="7200" dirty="0">
                <a:solidFill>
                  <a:schemeClr val="tx2"/>
                </a:solidFill>
              </a:rPr>
              <a:t>“Reading is the light of the mind, the power of the soul, and the joy of the heart.” P. </a:t>
            </a:r>
            <a:r>
              <a:rPr lang="en-CA" sz="7200" dirty="0" smtClean="0">
                <a:solidFill>
                  <a:schemeClr val="tx2"/>
                </a:solidFill>
              </a:rPr>
              <a:t>    267</a:t>
            </a:r>
          </a:p>
          <a:p>
            <a:pPr marL="0" indent="0">
              <a:buNone/>
            </a:pPr>
            <a:endParaRPr lang="en-CA" sz="5000" dirty="0">
              <a:solidFill>
                <a:schemeClr val="tx2"/>
              </a:solidFill>
            </a:endParaRPr>
          </a:p>
          <a:p>
            <a:pPr marL="0" indent="0">
              <a:buNone/>
            </a:pPr>
            <a:endParaRPr lang="en-US" sz="5000" dirty="0">
              <a:solidFill>
                <a:schemeClr val="tx2"/>
              </a:solidFill>
            </a:endParaRPr>
          </a:p>
          <a:p>
            <a:endParaRPr lang="en-US" dirty="0"/>
          </a:p>
        </p:txBody>
      </p:sp>
    </p:spTree>
    <p:extLst>
      <p:ext uri="{BB962C8B-B14F-4D97-AF65-F5344CB8AC3E}">
        <p14:creationId xmlns:p14="http://schemas.microsoft.com/office/powerpoint/2010/main" val="972947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sz="2100" dirty="0" smtClean="0">
                <a:solidFill>
                  <a:schemeClr val="tx2"/>
                </a:solidFill>
              </a:rPr>
              <a:t>3. </a:t>
            </a:r>
            <a:r>
              <a:rPr lang="en-US" sz="2100" dirty="0" err="1" smtClean="0">
                <a:solidFill>
                  <a:schemeClr val="tx2"/>
                </a:solidFill>
              </a:rPr>
              <a:t>Suchon’s</a:t>
            </a:r>
            <a:r>
              <a:rPr lang="en-US" sz="2100" dirty="0" smtClean="0">
                <a:solidFill>
                  <a:schemeClr val="tx2"/>
                </a:solidFill>
              </a:rPr>
              <a:t> </a:t>
            </a:r>
            <a:r>
              <a:rPr lang="en-US" sz="2100" dirty="0">
                <a:solidFill>
                  <a:schemeClr val="tx2"/>
                </a:solidFill>
              </a:rPr>
              <a:t>advocacy of women engaging in study, teaching and writing in their area of study along with her promotion of living without a husband or religion to protect themselves defies traditional gender roles which encourage women to remain silent and under the control of an authority figure (a man or the church). Do you think she purposefully avoided discussing how her ideas conflicted with these accepted gender roles to sidestep direct conflict with the status quo and affect practical change or is she ignoring that issue entirely and simply trying to argue her worldview?</a:t>
            </a:r>
          </a:p>
          <a:p>
            <a:pPr marL="0" lvl="0" indent="0">
              <a:buNone/>
            </a:pPr>
            <a:endParaRPr lang="en-US" sz="2100" dirty="0" smtClean="0">
              <a:solidFill>
                <a:schemeClr val="tx2"/>
              </a:solidFill>
            </a:endParaRPr>
          </a:p>
          <a:p>
            <a:pPr marL="0" lvl="0" indent="0">
              <a:buNone/>
            </a:pPr>
            <a:r>
              <a:rPr lang="en-US" sz="2100" dirty="0" smtClean="0">
                <a:solidFill>
                  <a:schemeClr val="tx2"/>
                </a:solidFill>
              </a:rPr>
              <a:t>4.Considering </a:t>
            </a:r>
            <a:r>
              <a:rPr lang="en-US" sz="2100" dirty="0">
                <a:solidFill>
                  <a:schemeClr val="tx2"/>
                </a:solidFill>
              </a:rPr>
              <a:t>how in Chapter thirteen </a:t>
            </a:r>
            <a:r>
              <a:rPr lang="en-US" sz="2100" dirty="0" err="1">
                <a:solidFill>
                  <a:schemeClr val="tx2"/>
                </a:solidFill>
              </a:rPr>
              <a:t>Suchon</a:t>
            </a:r>
            <a:r>
              <a:rPr lang="en-US" sz="2100" dirty="0">
                <a:solidFill>
                  <a:schemeClr val="tx2"/>
                </a:solidFill>
              </a:rPr>
              <a:t> speaks against neutralists having “intense, private” conversations with members of the opposite sex who do you think she is advocating neutralists have as their close friends in chapter twenty-two given that the friendship she advocates requires an intimate understanding of one another?</a:t>
            </a:r>
          </a:p>
          <a:p>
            <a:pPr marL="0" indent="0">
              <a:buNone/>
            </a:pPr>
            <a:r>
              <a:rPr lang="en-US" sz="2100" dirty="0">
                <a:solidFill>
                  <a:schemeClr val="tx2"/>
                </a:solidFill>
              </a:rPr>
              <a:t>“The most dangerous occasions for sullying the soul’s purity and the body’s integrity are intense, private conversations with persons of the opposite sex”</a:t>
            </a:r>
          </a:p>
          <a:p>
            <a:pPr marL="0" indent="0">
              <a:buNone/>
            </a:pPr>
            <a:r>
              <a:rPr lang="en-US" sz="2100" dirty="0">
                <a:solidFill>
                  <a:schemeClr val="tx2"/>
                </a:solidFill>
              </a:rPr>
              <a:t>“Thus free persons must avoid overly frequent conversations”</a:t>
            </a:r>
          </a:p>
          <a:p>
            <a:endParaRPr lang="en-US" dirty="0"/>
          </a:p>
        </p:txBody>
      </p:sp>
    </p:spTree>
    <p:extLst>
      <p:ext uri="{BB962C8B-B14F-4D97-AF65-F5344CB8AC3E}">
        <p14:creationId xmlns:p14="http://schemas.microsoft.com/office/powerpoint/2010/main" val="3756889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normAutofit/>
          </a:bodyPr>
          <a:lstStyle/>
          <a:p>
            <a:r>
              <a:rPr lang="en-US" sz="2400" dirty="0" err="1" smtClean="0">
                <a:solidFill>
                  <a:schemeClr val="tx2"/>
                </a:solidFill>
              </a:rPr>
              <a:t>Suchon</a:t>
            </a:r>
            <a:r>
              <a:rPr lang="en-US" sz="2400" dirty="0" smtClean="0">
                <a:solidFill>
                  <a:schemeClr val="tx2"/>
                </a:solidFill>
              </a:rPr>
              <a:t> acknowledges that living a neutral life requires at least moderate means of financial support and time to devote to study. As she advocates this type of life as an alternative for those who can neither contribute skills nor financial support to cloistered communities is she contradicting herself as neutralists who are inclined to devote their time to study will, in the end, act as a financial burden for their families?</a:t>
            </a:r>
            <a:endParaRPr lang="en-US" sz="2400" dirty="0">
              <a:solidFill>
                <a:schemeClr val="tx2"/>
              </a:solidFill>
            </a:endParaRPr>
          </a:p>
        </p:txBody>
      </p:sp>
    </p:spTree>
    <p:extLst>
      <p:ext uri="{BB962C8B-B14F-4D97-AF65-F5344CB8AC3E}">
        <p14:creationId xmlns:p14="http://schemas.microsoft.com/office/powerpoint/2010/main" val="2430434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873</Words>
  <Application>Microsoft Office PowerPoint</Application>
  <PresentationFormat>On-screen Show (4:3)</PresentationFormat>
  <Paragraphs>40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3 Christian states 1.Sacrament of marriage 2.The monastic state 3.Voluntary celibacy </vt:lpstr>
      <vt:lpstr>On the Celibate Life Freely Chosen </vt:lpstr>
      <vt:lpstr>Quotes</vt:lpstr>
      <vt:lpstr>Discussion Questions</vt:lpstr>
      <vt:lpstr>Discussion Questions</vt:lpstr>
      <vt:lpstr>Discussion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Christian states 1.Sacrament of marriage 2.The monastic state 3.Voluntary celibacy</dc:title>
  <dc:creator>Torin</dc:creator>
  <cp:lastModifiedBy>Torin</cp:lastModifiedBy>
  <cp:revision>7</cp:revision>
  <dcterms:created xsi:type="dcterms:W3CDTF">2013-03-13T16:29:40Z</dcterms:created>
  <dcterms:modified xsi:type="dcterms:W3CDTF">2013-03-13T17:28:27Z</dcterms:modified>
</cp:coreProperties>
</file>